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70" r:id="rId3"/>
    <p:sldId id="263" r:id="rId4"/>
    <p:sldId id="275" r:id="rId5"/>
    <p:sldId id="272" r:id="rId6"/>
    <p:sldId id="266" r:id="rId7"/>
    <p:sldId id="260" r:id="rId8"/>
    <p:sldId id="261" r:id="rId9"/>
    <p:sldId id="256" r:id="rId10"/>
    <p:sldId id="265" r:id="rId11"/>
    <p:sldId id="273" r:id="rId12"/>
    <p:sldId id="259" r:id="rId13"/>
    <p:sldId id="271" r:id="rId14"/>
    <p:sldId id="262" r:id="rId15"/>
    <p:sldId id="264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608"/>
    <a:srgbClr val="009900"/>
    <a:srgbClr val="008000"/>
    <a:srgbClr val="D41000"/>
    <a:srgbClr val="CCFEFF"/>
    <a:srgbClr val="A5CFF9"/>
    <a:srgbClr val="E0F8FF"/>
    <a:srgbClr val="B1E2FF"/>
    <a:srgbClr val="D0F4FD"/>
    <a:srgbClr val="D4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52B65-AFA4-4885-B540-597119B51CCF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2D30B-82EC-490F-BD02-A2FB4842F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8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Map of our</a:t>
            </a:r>
            <a:r>
              <a:rPr lang="en-US" baseline="0" dirty="0" smtClean="0"/>
              <a:t> study area in the Lassen National Forest: the </a:t>
            </a:r>
            <a:r>
              <a:rPr lang="en-US" dirty="0" smtClean="0"/>
              <a:t>Storrie Fire outlined in black occurred</a:t>
            </a:r>
            <a:r>
              <a:rPr lang="en-US" baseline="0" dirty="0" smtClean="0"/>
              <a:t> in </a:t>
            </a:r>
            <a:r>
              <a:rPr lang="en-US" dirty="0" smtClean="0"/>
              <a:t>2000 – 20,000</a:t>
            </a:r>
            <a:r>
              <a:rPr lang="en-US" baseline="0" dirty="0" smtClean="0"/>
              <a:t> hectares.  Chips Fire in blue 2012 – 30,000 hectares. Study was conducted within this 9,000-hectare overlap area.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EC459-CD06-4AC8-B62E-5C39DD6D8E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2D30B-82EC-490F-BD02-A2FB4842F5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1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Funded by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USDA Forest Service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 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Would like to acknowledge</a:t>
            </a:r>
            <a:r>
              <a:rPr lang="en-US" baseline="0" dirty="0" smtClean="0"/>
              <a:t> many collaborators on this project, especially some very hard-working field assistants.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4EC459-CD06-4AC8-B62E-5C39DD6D8E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9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1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4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8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7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1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9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7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AEAB9-4D85-4D3F-8BAE-7207B2F38E92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3A0E1-0341-4F9E-9D40-E87E56561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4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61" y="1638518"/>
            <a:ext cx="7780677" cy="494159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0" y="115024"/>
            <a:ext cx="12192000" cy="1523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Post-fire regeneration strategies: </a:t>
            </a:r>
            <a:endParaRPr lang="en-US" sz="4800" b="1" dirty="0" smtClean="0"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gradFill flip="none" rotWithShape="1">
                <a:gsLst>
                  <a:gs pos="7000">
                    <a:schemeClr val="tx1"/>
                  </a:gs>
                  <a:gs pos="39000">
                    <a:srgbClr val="FF0000"/>
                  </a:gs>
                  <a:gs pos="66000">
                    <a:srgbClr val="F88608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</a:endParaRPr>
          </a:p>
          <a:p>
            <a:pPr algn="ctr"/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Who </a:t>
            </a: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wins, and who loses after short-interval </a:t>
            </a:r>
            <a:r>
              <a:rPr lang="en-US" sz="4000" b="1" dirty="0" err="1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reburns</a:t>
            </a: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89521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68"/>
    </mc:Choice>
    <mc:Fallback xmlns="">
      <p:transition spd="slow" advTm="3076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5421" y="172986"/>
            <a:ext cx="11549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Seeders win with </a:t>
            </a:r>
            <a:r>
              <a:rPr lang="en-US" sz="4800" b="1" dirty="0" smtClean="0"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short-interval </a:t>
            </a:r>
            <a:r>
              <a:rPr lang="en-US" sz="4800" b="1" dirty="0"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fire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69419" y="1126418"/>
            <a:ext cx="8001581" cy="5477077"/>
            <a:chOff x="2069419" y="1126418"/>
            <a:chExt cx="8001581" cy="5477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419" y="1126418"/>
              <a:ext cx="8001581" cy="547707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521262" y="6220496"/>
              <a:ext cx="22280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/>
                <a:t>Donato et al 2012</a:t>
              </a:r>
              <a:endParaRPr lang="en-US" sz="1200" b="1" dirty="0"/>
            </a:p>
          </p:txBody>
        </p:sp>
      </p:grpSp>
      <p:sp>
        <p:nvSpPr>
          <p:cNvPr id="6" name="Oval 5"/>
          <p:cNvSpPr/>
          <p:nvPr/>
        </p:nvSpPr>
        <p:spPr>
          <a:xfrm>
            <a:off x="7959144" y="2202286"/>
            <a:ext cx="1107583" cy="270456"/>
          </a:xfrm>
          <a:prstGeom prst="ellipse">
            <a:avLst/>
          </a:prstGeom>
          <a:noFill/>
          <a:ln w="38100">
            <a:solidFill>
              <a:srgbClr val="D41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75031" y="4404575"/>
            <a:ext cx="1195589" cy="309092"/>
          </a:xfrm>
          <a:prstGeom prst="ellipse">
            <a:avLst/>
          </a:prstGeom>
          <a:noFill/>
          <a:ln w="38100">
            <a:solidFill>
              <a:srgbClr val="D41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99573" y="2691321"/>
            <a:ext cx="1562602" cy="322214"/>
          </a:xfrm>
          <a:prstGeom prst="ellipse">
            <a:avLst/>
          </a:prstGeom>
          <a:noFill/>
          <a:ln w="38100">
            <a:solidFill>
              <a:srgbClr val="D41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16417" y="4578439"/>
            <a:ext cx="1107583" cy="270456"/>
          </a:xfrm>
          <a:prstGeom prst="ellipse">
            <a:avLst/>
          </a:prstGeom>
          <a:noFill/>
          <a:ln w="38100">
            <a:solidFill>
              <a:srgbClr val="D41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8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83408" y="1262745"/>
            <a:ext cx="6328569" cy="5084799"/>
            <a:chOff x="3395725" y="1584516"/>
            <a:chExt cx="6328569" cy="5084799"/>
          </a:xfrm>
        </p:grpSpPr>
        <p:grpSp>
          <p:nvGrpSpPr>
            <p:cNvPr id="3" name="Group 2"/>
            <p:cNvGrpSpPr/>
            <p:nvPr/>
          </p:nvGrpSpPr>
          <p:grpSpPr>
            <a:xfrm>
              <a:off x="3395725" y="1584516"/>
              <a:ext cx="6328569" cy="5084799"/>
              <a:chOff x="4455268" y="1773201"/>
              <a:chExt cx="6328569" cy="5084799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021943" y="5127642"/>
                <a:ext cx="2002971" cy="68217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4455268" y="1773201"/>
                <a:ext cx="6328569" cy="5084799"/>
                <a:chOff x="3163497" y="1773200"/>
                <a:chExt cx="6328569" cy="5084799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3163497" y="1773200"/>
                  <a:ext cx="6328569" cy="5084799"/>
                  <a:chOff x="3163497" y="1773200"/>
                  <a:chExt cx="6328569" cy="5084799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63497" y="1773200"/>
                    <a:ext cx="5865007" cy="5084799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/>
                  <p:cNvSpPr txBox="1"/>
                  <p:nvPr/>
                </p:nvSpPr>
                <p:spPr>
                  <a:xfrm rot="16200000">
                    <a:off x="7711436" y="4146322"/>
                    <a:ext cx="322270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>Coppoletta et al. 2015 </a:t>
                    </a:r>
                    <a:r>
                      <a:rPr lang="en-US" sz="1600" i="1" dirty="0" smtClean="0">
                        <a:solidFill>
                          <a:schemeClr val="bg1"/>
                        </a:solidFill>
                      </a:rPr>
                      <a:t>Ecosphere</a:t>
                    </a:r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6070276" y="1847678"/>
                    <a:ext cx="1178508" cy="64633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    </a:t>
                    </a:r>
                  </a:p>
                  <a:p>
                    <a:pPr algn="ctr"/>
                    <a:r>
                      <a:rPr lang="en-US" dirty="0" smtClean="0"/>
                      <a:t>    Re-burn </a:t>
                    </a:r>
                    <a:endParaRPr lang="en-US" dirty="0"/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4352783" y="1824883"/>
                    <a:ext cx="1380360" cy="954107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/>
                    </a:solidFill>
                    <a:prstDash val="solid"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 smtClean="0"/>
                  </a:p>
                  <a:p>
                    <a:pPr algn="ctr"/>
                    <a:r>
                      <a:rPr lang="en-US" dirty="0" smtClean="0"/>
                      <a:t>Initial fire</a:t>
                    </a:r>
                  </a:p>
                  <a:p>
                    <a:pPr algn="ctr"/>
                    <a:endParaRPr lang="en-US" sz="2000" dirty="0" smtClean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5291476" y="2515572"/>
                  <a:ext cx="149293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0000"/>
                      </a:solidFill>
                    </a:rPr>
                    <a:t>High severity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7248784" y="1899874"/>
                  <a:ext cx="177972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0000"/>
                      </a:solidFill>
                    </a:rPr>
                    <a:t>High severity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7184571" y="3500469"/>
                  <a:ext cx="1843933" cy="39014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sz="1600" dirty="0" smtClean="0">
                      <a:solidFill>
                        <a:srgbClr val="F88608"/>
                      </a:solidFill>
                    </a:rPr>
                    <a:t>Moderate severity</a:t>
                  </a:r>
                  <a:endParaRPr lang="en-US" sz="1600" dirty="0">
                    <a:solidFill>
                      <a:srgbClr val="F88608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7184572" y="5189639"/>
                  <a:ext cx="18439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00B050"/>
                      </a:solidFill>
                    </a:rPr>
                    <a:t>  Low severity</a:t>
                  </a:r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254171" y="4331418"/>
                  <a:ext cx="156754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00B050"/>
                      </a:solidFill>
                    </a:rPr>
                    <a:t>Low severity</a:t>
                  </a:r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3163497" y="2854138"/>
                  <a:ext cx="1655246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/>
                    <a:t>Initial condition</a:t>
                  </a:r>
                  <a:endParaRPr lang="en-US" b="1" dirty="0"/>
                </a:p>
              </p:txBody>
            </p:sp>
            <p:sp>
              <p:nvSpPr>
                <p:cNvPr id="14" name="Down Arrow 13"/>
                <p:cNvSpPr/>
                <p:nvPr/>
              </p:nvSpPr>
              <p:spPr>
                <a:xfrm flipH="1">
                  <a:off x="4818743" y="2494009"/>
                  <a:ext cx="310420" cy="210237"/>
                </a:xfrm>
                <a:prstGeom prst="down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Down Arrow 14"/>
                <p:cNvSpPr/>
                <p:nvPr/>
              </p:nvSpPr>
              <p:spPr>
                <a:xfrm flipH="1">
                  <a:off x="6854498" y="2494009"/>
                  <a:ext cx="330073" cy="210237"/>
                </a:xfrm>
                <a:prstGeom prst="downArrow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3468914" y="4731657"/>
              <a:ext cx="2003823" cy="82293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endParaRPr lang="en-US" dirty="0">
                <a:solidFill>
                  <a:srgbClr val="00FF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3066" y="196590"/>
            <a:ext cx="11549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Alternative vegetative </a:t>
            </a:r>
            <a:r>
              <a:rPr lang="en-US" sz="4800" b="1" dirty="0" smtClean="0"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states</a:t>
            </a:r>
            <a:endParaRPr lang="en-US" sz="4800" b="1" dirty="0"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gradFill flip="none" rotWithShape="1">
                <a:gsLst>
                  <a:gs pos="7000">
                    <a:schemeClr val="tx1"/>
                  </a:gs>
                  <a:gs pos="39000">
                    <a:srgbClr val="FF0000"/>
                  </a:gs>
                  <a:gs pos="66000">
                    <a:srgbClr val="F88608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846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46760" y="1441059"/>
            <a:ext cx="50524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1" dirty="0" smtClean="0">
              <a:solidFill>
                <a:srgbClr val="FFFF00"/>
              </a:solidFill>
              <a:latin typeface="Corbel" panose="020B05030202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00"/>
                </a:solidFill>
                <a:latin typeface="Corbel" panose="020B0503020204020204" pitchFamily="34" charset="0"/>
              </a:rPr>
              <a:t>High-severity fire -&gt; type shift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00"/>
                </a:solidFill>
                <a:latin typeface="Corbel" panose="020B0503020204020204" pitchFamily="34" charset="0"/>
              </a:rPr>
              <a:t>Frequent fire -&gt; evaders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↑ </a:t>
            </a:r>
            <a:r>
              <a:rPr lang="en-US" sz="2400" b="1" dirty="0" smtClean="0">
                <a:solidFill>
                  <a:srgbClr val="FFFF00"/>
                </a:solidFill>
                <a:latin typeface="Corbel" panose="020B0503020204020204" pitchFamily="34" charset="0"/>
              </a:rPr>
              <a:t>Landscape heterogeneity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00"/>
                </a:solidFill>
                <a:latin typeface="Corbel" panose="020B0503020204020204" pitchFamily="34" charset="0"/>
              </a:rPr>
              <a:t>F</a:t>
            </a:r>
            <a:r>
              <a:rPr lang="en-US" sz="2400" b="1" dirty="0" smtClean="0">
                <a:solidFill>
                  <a:srgbClr val="FFFF00"/>
                </a:solidFill>
                <a:latin typeface="Corbel" panose="020B0503020204020204" pitchFamily="34" charset="0"/>
              </a:rPr>
              <a:t>uture fire behavior</a:t>
            </a:r>
          </a:p>
          <a:p>
            <a:pPr algn="ctr"/>
            <a:endParaRPr lang="en-US" sz="2400" b="1" dirty="0" smtClean="0">
              <a:solidFill>
                <a:srgbClr val="FFFF00"/>
              </a:solidFill>
              <a:latin typeface="Corbel" panose="020B05030202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" y="754246"/>
            <a:ext cx="3751053" cy="2500701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Bent Arrow 11"/>
          <p:cNvSpPr/>
          <p:nvPr/>
        </p:nvSpPr>
        <p:spPr>
          <a:xfrm rot="10800000" flipH="1">
            <a:off x="1576057" y="3397226"/>
            <a:ext cx="2474208" cy="1592968"/>
          </a:xfrm>
          <a:prstGeom prst="bentArrow">
            <a:avLst>
              <a:gd name="adj1" fmla="val 25000"/>
              <a:gd name="adj2" fmla="val 21312"/>
              <a:gd name="adj3" fmla="val 25000"/>
              <a:gd name="adj4" fmla="val 43750"/>
            </a:avLst>
          </a:prstGeom>
          <a:gradFill flip="none" rotWithShape="1">
            <a:gsLst>
              <a:gs pos="100000">
                <a:srgbClr val="FFC000"/>
              </a:gs>
              <a:gs pos="60000">
                <a:srgbClr val="FFC000"/>
              </a:gs>
              <a:gs pos="30000">
                <a:srgbClr val="07AA4F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16200000" flipV="1">
            <a:off x="8469482" y="2893097"/>
            <a:ext cx="1511337" cy="2326534"/>
          </a:xfrm>
          <a:prstGeom prst="bentArrow">
            <a:avLst>
              <a:gd name="adj1" fmla="val 25000"/>
              <a:gd name="adj2" fmla="val 21312"/>
              <a:gd name="adj3" fmla="val 25000"/>
              <a:gd name="adj4" fmla="val 43750"/>
            </a:avLst>
          </a:prstGeom>
          <a:gradFill flip="none" rotWithShape="1">
            <a:gsLst>
              <a:gs pos="100000">
                <a:srgbClr val="D41000"/>
              </a:gs>
              <a:gs pos="71000">
                <a:srgbClr val="F88608"/>
              </a:gs>
              <a:gs pos="50000">
                <a:srgbClr val="FFC000"/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2793" y="168008"/>
            <a:ext cx="4951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gradFill flip="none" rotWithShape="1">
                  <a:gsLst>
                    <a:gs pos="12000">
                      <a:prstClr val="black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1"/>
                  <a:tileRect/>
                </a:gradFill>
              </a:rPr>
              <a:t>Implications: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83" y="741616"/>
            <a:ext cx="3769997" cy="2513331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24" y="4056364"/>
            <a:ext cx="3852499" cy="2568332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773" y="605308"/>
            <a:ext cx="4132312" cy="27708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713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626" y="260961"/>
            <a:ext cx="6594748" cy="1101578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12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rPr>
              <a:t>Acknowledgements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74" y="2080556"/>
            <a:ext cx="3443478" cy="458896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8" r="59524"/>
          <a:stretch/>
        </p:blipFill>
        <p:spPr>
          <a:xfrm>
            <a:off x="4979397" y="2080556"/>
            <a:ext cx="2237629" cy="278499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8" y="2069629"/>
            <a:ext cx="3447901" cy="45972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/>
          <a:stretch/>
        </p:blipFill>
        <p:spPr>
          <a:xfrm>
            <a:off x="4977185" y="5075125"/>
            <a:ext cx="2237630" cy="16041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653" y="209629"/>
            <a:ext cx="1533883" cy="159594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135" y="209297"/>
            <a:ext cx="1580212" cy="15962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963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13" y="156646"/>
            <a:ext cx="8590916" cy="6443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375477" y="156646"/>
            <a:ext cx="5679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12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Questions?</a:t>
            </a:r>
            <a:endParaRPr lang="en-US" sz="6000" b="1" dirty="0"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gradFill flip="none" rotWithShape="1">
                <a:gsLst>
                  <a:gs pos="12000">
                    <a:schemeClr val="tx1"/>
                  </a:gs>
                  <a:gs pos="39000">
                    <a:srgbClr val="FF0000"/>
                  </a:gs>
                  <a:gs pos="66000">
                    <a:srgbClr val="F88608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3664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34" y="368289"/>
            <a:ext cx="9182133" cy="61214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403" y="1526646"/>
            <a:ext cx="5523194" cy="38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5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61068"/>
              </p:ext>
            </p:extLst>
          </p:nvPr>
        </p:nvGraphicFramePr>
        <p:xfrm>
          <a:off x="4514659" y="2029851"/>
          <a:ext cx="3162682" cy="2798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1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914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Low</a:t>
                      </a: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gradFill flip="none" rotWithShape="1">
                      <a:gsLst>
                        <a:gs pos="0">
                          <a:srgbClr val="00B050"/>
                        </a:gs>
                        <a:gs pos="50000">
                          <a:srgbClr val="08A94F"/>
                        </a:gs>
                        <a:gs pos="100000">
                          <a:srgbClr val="388049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High</a:t>
                      </a: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Low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gradFill flip="none" rotWithShape="1">
                      <a:gsLst>
                        <a:gs pos="0">
                          <a:srgbClr val="FF3300"/>
                        </a:gs>
                        <a:gs pos="38000">
                          <a:srgbClr val="C00000"/>
                        </a:gs>
                        <a:gs pos="61000">
                          <a:srgbClr val="05AC4F"/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914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Low</a:t>
                      </a: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High</a:t>
                      </a:r>
                      <a:endParaRPr lang="en-US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gradFill>
                      <a:gsLst>
                        <a:gs pos="100000">
                          <a:srgbClr val="FF3300"/>
                        </a:gs>
                        <a:gs pos="68000">
                          <a:srgbClr val="C00000"/>
                        </a:gs>
                        <a:gs pos="43000">
                          <a:srgbClr val="07AA4F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endParaRPr lang="en-US" sz="1600" dirty="0" smtClean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  <a:p>
                      <a:pPr algn="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Corbel" panose="020B0503020204020204" pitchFamily="34" charset="0"/>
                        </a:rPr>
                        <a:t>High</a:t>
                      </a:r>
                      <a:endParaRPr lang="en-US" sz="1600" dirty="0">
                        <a:solidFill>
                          <a:schemeClr val="bg1"/>
                        </a:solidFill>
                        <a:latin typeface="Corbel" panose="020B0503020204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41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5" y="0"/>
            <a:ext cx="9887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13536" y="1263644"/>
            <a:ext cx="3573197" cy="2302693"/>
            <a:chOff x="155575" y="1279341"/>
            <a:chExt cx="3473890" cy="2302693"/>
          </a:xfrm>
        </p:grpSpPr>
        <p:pic>
          <p:nvPicPr>
            <p:cNvPr id="2050" name="Picture 2" descr="Image result for ceanothus integerrimu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1279341"/>
              <a:ext cx="3473890" cy="2302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55575" y="1279341"/>
              <a:ext cx="3473890" cy="769441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err="1" smtClean="0"/>
                <a:t>Deerbrush</a:t>
              </a:r>
              <a:endParaRPr lang="en-US" sz="2800" dirty="0" smtClean="0"/>
            </a:p>
            <a:p>
              <a:pPr algn="ctr"/>
              <a:r>
                <a:rPr lang="en-US" sz="1600" i="1" dirty="0" smtClean="0"/>
                <a:t>(</a:t>
              </a:r>
              <a:r>
                <a:rPr lang="en-US" sz="1600" i="1" dirty="0" err="1" smtClean="0"/>
                <a:t>Ceanothus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integerrimus</a:t>
              </a:r>
              <a:r>
                <a:rPr lang="en-US" sz="1600" i="1" dirty="0" smtClean="0"/>
                <a:t>)</a:t>
              </a:r>
              <a:endParaRPr lang="en-US" sz="1600" i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56115" y="1263644"/>
            <a:ext cx="3730069" cy="2298191"/>
            <a:chOff x="4322634" y="1267180"/>
            <a:chExt cx="3476242" cy="2310626"/>
          </a:xfrm>
        </p:grpSpPr>
        <p:pic>
          <p:nvPicPr>
            <p:cNvPr id="2052" name="Picture 4" descr="http://calscape.com/Photos/Ceanothus_cordulatus_image5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588" b="13101"/>
            <a:stretch/>
          </p:blipFill>
          <p:spPr bwMode="auto">
            <a:xfrm>
              <a:off x="4322634" y="1267180"/>
              <a:ext cx="3454447" cy="2310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324986" y="1274815"/>
              <a:ext cx="3473890" cy="769441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Mountain whitethorn</a:t>
              </a:r>
            </a:p>
            <a:p>
              <a:pPr algn="ctr"/>
              <a:r>
                <a:rPr lang="en-US" sz="1600" i="1" dirty="0" smtClean="0"/>
                <a:t>(</a:t>
              </a:r>
              <a:r>
                <a:rPr lang="en-US" sz="1600" i="1" dirty="0" err="1" smtClean="0"/>
                <a:t>Ceanothus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cordulatus</a:t>
              </a:r>
              <a:r>
                <a:rPr lang="en-US" sz="1600" i="1" dirty="0" smtClean="0"/>
                <a:t>)</a:t>
              </a:r>
              <a:endParaRPr lang="en-US" sz="1600" i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83297" y="1225870"/>
            <a:ext cx="3573197" cy="2335965"/>
            <a:chOff x="4290646" y="1290565"/>
            <a:chExt cx="3553753" cy="22914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25" t="15414" r="25079" b="35506"/>
            <a:stretch/>
          </p:blipFill>
          <p:spPr>
            <a:xfrm>
              <a:off x="4290646" y="1294228"/>
              <a:ext cx="3553753" cy="228780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290646" y="1290565"/>
              <a:ext cx="3553753" cy="830997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Greenleaf </a:t>
              </a:r>
              <a:r>
                <a:rPr lang="en-US" sz="2800" dirty="0" err="1" smtClean="0"/>
                <a:t>mazanita</a:t>
              </a:r>
              <a:endParaRPr lang="en-US" sz="2800" dirty="0" smtClean="0"/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Arctostaphylos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patula</a:t>
              </a:r>
              <a:r>
                <a:rPr lang="en-US" dirty="0" smtClean="0"/>
                <a:t>)</a:t>
              </a:r>
              <a:endParaRPr lang="en-US" i="1" dirty="0" smtClean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3537" y="4011704"/>
            <a:ext cx="3573197" cy="2396932"/>
            <a:chOff x="4319234" y="4206240"/>
            <a:chExt cx="3460200" cy="2396932"/>
          </a:xfrm>
        </p:grpSpPr>
        <p:pic>
          <p:nvPicPr>
            <p:cNvPr id="2054" name="Picture 6" descr="Ribes roezlii Sierra Gooseberr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74" b="17455"/>
            <a:stretch/>
          </p:blipFill>
          <p:spPr bwMode="auto">
            <a:xfrm>
              <a:off x="4324987" y="4206240"/>
              <a:ext cx="3454447" cy="2396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4319234" y="4206240"/>
              <a:ext cx="3460200" cy="800219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Sierra gooseberry</a:t>
              </a:r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Ribes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roezlii</a:t>
              </a:r>
              <a:r>
                <a:rPr lang="en-US" i="1" dirty="0" smtClean="0"/>
                <a:t>)</a:t>
              </a:r>
              <a:endParaRPr lang="en-US" i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42658" y="4028563"/>
            <a:ext cx="3706683" cy="2380073"/>
            <a:chOff x="9969504" y="1299575"/>
            <a:chExt cx="2081819" cy="130741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8" t="3566" r="18840" b="36925"/>
            <a:stretch/>
          </p:blipFill>
          <p:spPr>
            <a:xfrm>
              <a:off x="9977062" y="1299575"/>
              <a:ext cx="2074261" cy="130741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969504" y="1299575"/>
              <a:ext cx="2073614" cy="469525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Snowbrush</a:t>
              </a:r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Ceanothus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velutinus</a:t>
              </a:r>
              <a:r>
                <a:rPr lang="en-US" i="1" dirty="0" smtClean="0"/>
                <a:t>)</a:t>
              </a:r>
              <a:endParaRPr lang="en-US" i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05265" y="4011704"/>
            <a:ext cx="3553753" cy="2380073"/>
            <a:chOff x="1853850" y="4005995"/>
            <a:chExt cx="3553753" cy="22736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b="14635"/>
            <a:stretch/>
          </p:blipFill>
          <p:spPr>
            <a:xfrm>
              <a:off x="1853850" y="4005995"/>
              <a:ext cx="3551229" cy="227362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853850" y="4005995"/>
              <a:ext cx="3553753" cy="830997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Trailing snowberry</a:t>
              </a:r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Symphoricarpos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mollis</a:t>
              </a:r>
              <a:r>
                <a:rPr lang="en-US" i="1" dirty="0" smtClean="0"/>
                <a:t>)</a:t>
              </a:r>
              <a:endParaRPr lang="en-US" i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115024"/>
            <a:ext cx="121920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Montane chaparral</a:t>
            </a:r>
          </a:p>
        </p:txBody>
      </p:sp>
    </p:spTree>
    <p:extLst>
      <p:ext uri="{BB962C8B-B14F-4D97-AF65-F5344CB8AC3E}">
        <p14:creationId xmlns:p14="http://schemas.microsoft.com/office/powerpoint/2010/main" val="39076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81420" y="841704"/>
            <a:ext cx="5640337" cy="1323439"/>
          </a:xfrm>
          <a:prstGeom prst="rect">
            <a:avLst/>
          </a:prstGeom>
          <a:solidFill>
            <a:srgbClr val="0099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err="1" smtClean="0"/>
              <a:t>Endurers</a:t>
            </a:r>
            <a:r>
              <a:rPr lang="en-US" sz="4000" b="1" dirty="0" smtClean="0"/>
              <a:t>: </a:t>
            </a:r>
          </a:p>
          <a:p>
            <a:pPr algn="ctr"/>
            <a:r>
              <a:rPr lang="en-US" sz="4000" b="1" dirty="0" smtClean="0"/>
              <a:t>sprouting</a:t>
            </a:r>
            <a:endParaRPr lang="en-US" sz="4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9219" y="841704"/>
            <a:ext cx="5922091" cy="1323439"/>
          </a:xfrm>
          <a:prstGeom prst="rect">
            <a:avLst/>
          </a:prstGeom>
          <a:solidFill>
            <a:srgbClr val="FFFF00">
              <a:alpha val="8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Evaders: </a:t>
            </a:r>
          </a:p>
          <a:p>
            <a:pPr algn="ctr"/>
            <a:r>
              <a:rPr lang="en-US" sz="4000" b="1" dirty="0" smtClean="0"/>
              <a:t>Fire-induced germination</a:t>
            </a:r>
            <a:endParaRPr lang="en-US" sz="40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-1" r="6594" b="-101"/>
          <a:stretch/>
        </p:blipFill>
        <p:spPr>
          <a:xfrm>
            <a:off x="6281420" y="2159390"/>
            <a:ext cx="5640337" cy="4403188"/>
          </a:xfrm>
          <a:prstGeom prst="rect">
            <a:avLst/>
          </a:prstGeom>
        </p:spPr>
      </p:pic>
      <p:pic>
        <p:nvPicPr>
          <p:cNvPr id="1026" name="Picture 2" descr="https://www.nps.gov/features/yell/slidefile/fire/postfiresuccession88/Images/135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/>
          <a:stretch/>
        </p:blipFill>
        <p:spPr bwMode="auto">
          <a:xfrm>
            <a:off x="169220" y="2159390"/>
            <a:ext cx="5922091" cy="44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0" y="-58189"/>
            <a:ext cx="12192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R</a:t>
            </a:r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egeneration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8037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13536" y="1263644"/>
            <a:ext cx="3573197" cy="2302693"/>
            <a:chOff x="155575" y="1279341"/>
            <a:chExt cx="3473890" cy="2302693"/>
          </a:xfrm>
        </p:grpSpPr>
        <p:pic>
          <p:nvPicPr>
            <p:cNvPr id="2050" name="Picture 2" descr="Image result for ceanothus integerrimu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1279341"/>
              <a:ext cx="3473890" cy="2302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55575" y="1279341"/>
              <a:ext cx="3473890" cy="769441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err="1" smtClean="0"/>
                <a:t>Deerbrush</a:t>
              </a:r>
              <a:endParaRPr lang="en-US" sz="2800" dirty="0" smtClean="0"/>
            </a:p>
            <a:p>
              <a:pPr algn="ctr"/>
              <a:r>
                <a:rPr lang="en-US" sz="1600" i="1" dirty="0" smtClean="0"/>
                <a:t>(</a:t>
              </a:r>
              <a:r>
                <a:rPr lang="en-US" sz="1600" i="1" dirty="0" err="1" smtClean="0"/>
                <a:t>Ceanothus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integerrimus</a:t>
              </a:r>
              <a:r>
                <a:rPr lang="en-US" sz="1600" i="1" dirty="0" smtClean="0"/>
                <a:t>)</a:t>
              </a:r>
              <a:endParaRPr lang="en-US" sz="1600" i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56115" y="1263644"/>
            <a:ext cx="3730069" cy="2298191"/>
            <a:chOff x="4322634" y="1267180"/>
            <a:chExt cx="3476242" cy="2310626"/>
          </a:xfrm>
        </p:grpSpPr>
        <p:pic>
          <p:nvPicPr>
            <p:cNvPr id="2052" name="Picture 4" descr="http://calscape.com/Photos/Ceanothus_cordulatus_image5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588" b="13101"/>
            <a:stretch/>
          </p:blipFill>
          <p:spPr bwMode="auto">
            <a:xfrm>
              <a:off x="4322634" y="1267180"/>
              <a:ext cx="3454447" cy="2310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324986" y="1274815"/>
              <a:ext cx="3473890" cy="769441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Mountain whitethorn</a:t>
              </a:r>
            </a:p>
            <a:p>
              <a:pPr algn="ctr"/>
              <a:r>
                <a:rPr lang="en-US" sz="1600" i="1" dirty="0" smtClean="0"/>
                <a:t>(</a:t>
              </a:r>
              <a:r>
                <a:rPr lang="en-US" sz="1600" i="1" dirty="0" err="1" smtClean="0"/>
                <a:t>Ceanothus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cordulatus</a:t>
              </a:r>
              <a:r>
                <a:rPr lang="en-US" sz="1600" i="1" dirty="0" smtClean="0"/>
                <a:t>)</a:t>
              </a:r>
              <a:endParaRPr lang="en-US" sz="1600" i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83297" y="1225870"/>
            <a:ext cx="3573197" cy="2335965"/>
            <a:chOff x="4290646" y="1290565"/>
            <a:chExt cx="3553753" cy="22914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25" t="15414" r="25079" b="35506"/>
            <a:stretch/>
          </p:blipFill>
          <p:spPr>
            <a:xfrm>
              <a:off x="4290646" y="1294228"/>
              <a:ext cx="3553753" cy="228780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290646" y="1290565"/>
              <a:ext cx="3553753" cy="830997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Greenleaf </a:t>
              </a:r>
              <a:r>
                <a:rPr lang="en-US" sz="2800" dirty="0" err="1" smtClean="0"/>
                <a:t>mazanita</a:t>
              </a:r>
              <a:endParaRPr lang="en-US" sz="2800" dirty="0" smtClean="0"/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Arctostaphylos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patula</a:t>
              </a:r>
              <a:r>
                <a:rPr lang="en-US" dirty="0" smtClean="0"/>
                <a:t>)</a:t>
              </a:r>
              <a:endParaRPr lang="en-US" i="1" dirty="0" smtClean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3537" y="4011704"/>
            <a:ext cx="3573197" cy="2396932"/>
            <a:chOff x="4319234" y="4206240"/>
            <a:chExt cx="3460200" cy="2396932"/>
          </a:xfrm>
        </p:grpSpPr>
        <p:pic>
          <p:nvPicPr>
            <p:cNvPr id="2054" name="Picture 6" descr="Ribes roezlii Sierra Gooseberr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74" b="17455"/>
            <a:stretch/>
          </p:blipFill>
          <p:spPr bwMode="auto">
            <a:xfrm>
              <a:off x="4324987" y="4206240"/>
              <a:ext cx="3454447" cy="2396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4319234" y="4206240"/>
              <a:ext cx="3460200" cy="800219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Sierra gooseberry</a:t>
              </a:r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Ribes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roezlii</a:t>
              </a:r>
              <a:r>
                <a:rPr lang="en-US" i="1" dirty="0" smtClean="0"/>
                <a:t>)</a:t>
              </a:r>
              <a:endParaRPr lang="en-US" i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42658" y="4028563"/>
            <a:ext cx="3706683" cy="2380073"/>
            <a:chOff x="9969504" y="1299575"/>
            <a:chExt cx="2081819" cy="130741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8" t="3566" r="18840" b="36925"/>
            <a:stretch/>
          </p:blipFill>
          <p:spPr>
            <a:xfrm>
              <a:off x="9977062" y="1299575"/>
              <a:ext cx="2074261" cy="130741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969504" y="1299575"/>
              <a:ext cx="2073614" cy="469525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Snowbrush</a:t>
              </a:r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Ceanothus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velutinus</a:t>
              </a:r>
              <a:r>
                <a:rPr lang="en-US" i="1" dirty="0" smtClean="0"/>
                <a:t>)</a:t>
              </a:r>
              <a:endParaRPr lang="en-US" i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05265" y="4011704"/>
            <a:ext cx="3553753" cy="2380073"/>
            <a:chOff x="1853850" y="4005995"/>
            <a:chExt cx="3553753" cy="22736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b="14635"/>
            <a:stretch/>
          </p:blipFill>
          <p:spPr>
            <a:xfrm>
              <a:off x="1853850" y="4005995"/>
              <a:ext cx="3551229" cy="227362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853850" y="4005995"/>
              <a:ext cx="3553753" cy="830997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Trailing snowberry</a:t>
              </a:r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Symphoricarpos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mollis</a:t>
              </a:r>
              <a:r>
                <a:rPr lang="en-US" i="1" dirty="0" smtClean="0"/>
                <a:t>)</a:t>
              </a:r>
              <a:endParaRPr lang="en-US" i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0" y="115024"/>
            <a:ext cx="121920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Montane chaparral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81501" y="2369360"/>
            <a:ext cx="9607028" cy="646331"/>
          </a:xfrm>
          <a:prstGeom prst="rect">
            <a:avLst/>
          </a:prstGeom>
          <a:solidFill>
            <a:srgbClr val="FFFF00">
              <a:alpha val="8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Seeders</a:t>
            </a:r>
            <a:endParaRPr lang="en-US" sz="3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281501" y="5057648"/>
            <a:ext cx="9607028" cy="584775"/>
          </a:xfrm>
          <a:prstGeom prst="rect">
            <a:avLst/>
          </a:prstGeom>
          <a:solidFill>
            <a:srgbClr val="0099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 err="1"/>
              <a:t>S</a:t>
            </a:r>
            <a:r>
              <a:rPr lang="en-US" sz="3200" b="1" dirty="0" err="1" smtClean="0"/>
              <a:t>prouters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9298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5575" y="978310"/>
            <a:ext cx="3473890" cy="2302693"/>
            <a:chOff x="155575" y="1279341"/>
            <a:chExt cx="3473890" cy="2302693"/>
          </a:xfrm>
        </p:grpSpPr>
        <p:pic>
          <p:nvPicPr>
            <p:cNvPr id="2050" name="Picture 2" descr="Image result for ceanothus integerrimu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1279341"/>
              <a:ext cx="3473890" cy="2302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55575" y="1279341"/>
              <a:ext cx="3473890" cy="769441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err="1" smtClean="0"/>
                <a:t>Deerbrush</a:t>
              </a:r>
              <a:endParaRPr lang="en-US" sz="2800" dirty="0" smtClean="0"/>
            </a:p>
            <a:p>
              <a:pPr algn="ctr"/>
              <a:r>
                <a:rPr lang="en-US" sz="1600" i="1" dirty="0" smtClean="0"/>
                <a:t>(</a:t>
              </a:r>
              <a:r>
                <a:rPr lang="en-US" sz="1600" i="1" dirty="0" err="1" smtClean="0"/>
                <a:t>Ceanothus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integerrimus</a:t>
              </a:r>
              <a:r>
                <a:rPr lang="en-US" sz="1600" i="1" dirty="0" smtClean="0"/>
                <a:t>)</a:t>
              </a:r>
              <a:endParaRPr lang="en-US" sz="1600" i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892520" y="2594311"/>
            <a:ext cx="3730069" cy="2298191"/>
            <a:chOff x="4322634" y="1267180"/>
            <a:chExt cx="3476242" cy="2310626"/>
          </a:xfrm>
        </p:grpSpPr>
        <p:pic>
          <p:nvPicPr>
            <p:cNvPr id="2052" name="Picture 4" descr="http://calscape.com/Photos/Ceanothus_cordulatus_image55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588" b="13101"/>
            <a:stretch/>
          </p:blipFill>
          <p:spPr bwMode="auto">
            <a:xfrm>
              <a:off x="4322634" y="1267180"/>
              <a:ext cx="3454447" cy="2310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324986" y="1274815"/>
              <a:ext cx="3473890" cy="769441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Mountain whitethorn</a:t>
              </a:r>
            </a:p>
            <a:p>
              <a:pPr algn="ctr"/>
              <a:r>
                <a:rPr lang="en-US" sz="1600" i="1" dirty="0" smtClean="0"/>
                <a:t>(</a:t>
              </a:r>
              <a:r>
                <a:rPr lang="en-US" sz="1600" i="1" dirty="0" err="1" smtClean="0"/>
                <a:t>Ceanothus</a:t>
              </a:r>
              <a:r>
                <a:rPr lang="en-US" sz="1600" i="1" dirty="0" smtClean="0"/>
                <a:t> </a:t>
              </a:r>
              <a:r>
                <a:rPr lang="en-US" sz="1600" i="1" dirty="0" err="1" smtClean="0"/>
                <a:t>cordulatus</a:t>
              </a:r>
              <a:r>
                <a:rPr lang="en-US" sz="1600" i="1" dirty="0" smtClean="0"/>
                <a:t>)</a:t>
              </a:r>
              <a:endParaRPr lang="en-US" sz="1600" i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10339" y="4379173"/>
            <a:ext cx="3573197" cy="2335965"/>
            <a:chOff x="4290646" y="1290565"/>
            <a:chExt cx="3553753" cy="22914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25" t="15414" r="25079" b="35506"/>
            <a:stretch/>
          </p:blipFill>
          <p:spPr>
            <a:xfrm>
              <a:off x="4290646" y="1294228"/>
              <a:ext cx="3553753" cy="228780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290646" y="1290565"/>
              <a:ext cx="3553753" cy="830997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Greenleaf </a:t>
              </a:r>
              <a:r>
                <a:rPr lang="en-US" sz="2800" dirty="0" err="1" smtClean="0"/>
                <a:t>mazanita</a:t>
              </a:r>
              <a:endParaRPr lang="en-US" sz="2800" dirty="0" smtClean="0"/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Arctostaphylos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patula</a:t>
              </a:r>
              <a:r>
                <a:rPr lang="en-US" dirty="0" smtClean="0"/>
                <a:t>)</a:t>
              </a:r>
              <a:endParaRPr lang="en-US" i="1" dirty="0" smtClean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530653" y="211483"/>
            <a:ext cx="3460200" cy="584775"/>
          </a:xfrm>
          <a:prstGeom prst="rect">
            <a:avLst/>
          </a:prstGeom>
          <a:solidFill>
            <a:srgbClr val="0099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 smtClean="0"/>
              <a:t>Obligate </a:t>
            </a:r>
            <a:r>
              <a:rPr lang="en-US" sz="3200" b="1" dirty="0" err="1" smtClean="0"/>
              <a:t>sprouters</a:t>
            </a:r>
            <a:endParaRPr lang="en-US" sz="32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5897031" y="937523"/>
            <a:ext cx="3573197" cy="2396932"/>
            <a:chOff x="4319234" y="4206240"/>
            <a:chExt cx="3460200" cy="2396932"/>
          </a:xfrm>
        </p:grpSpPr>
        <p:pic>
          <p:nvPicPr>
            <p:cNvPr id="2054" name="Picture 6" descr="Ribes roezlii Sierra Gooseberry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74" b="17455"/>
            <a:stretch/>
          </p:blipFill>
          <p:spPr bwMode="auto">
            <a:xfrm>
              <a:off x="4324987" y="4206240"/>
              <a:ext cx="3454447" cy="2396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4319234" y="4206240"/>
              <a:ext cx="3460200" cy="800219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Sierra gooseberry</a:t>
              </a:r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Ribes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roezlii</a:t>
              </a:r>
              <a:r>
                <a:rPr lang="en-US" i="1" dirty="0" smtClean="0"/>
                <a:t>)</a:t>
              </a:r>
              <a:endParaRPr lang="en-US" i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2013" y="2888662"/>
            <a:ext cx="3706683" cy="2380073"/>
            <a:chOff x="9969504" y="1299575"/>
            <a:chExt cx="2081819" cy="130741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8" t="3566" r="18840" b="36925"/>
            <a:stretch/>
          </p:blipFill>
          <p:spPr>
            <a:xfrm>
              <a:off x="9977062" y="1299575"/>
              <a:ext cx="2074261" cy="130741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969504" y="1299575"/>
              <a:ext cx="2073614" cy="469525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Snowbrush</a:t>
              </a:r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Ceanothus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velutinus</a:t>
              </a:r>
              <a:r>
                <a:rPr lang="en-US" i="1" dirty="0" smtClean="0"/>
                <a:t>)</a:t>
              </a:r>
              <a:endParaRPr lang="en-US" i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39624" y="4379173"/>
            <a:ext cx="3553753" cy="2273620"/>
            <a:chOff x="1853850" y="4005995"/>
            <a:chExt cx="3553753" cy="22736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b="14635"/>
            <a:stretch/>
          </p:blipFill>
          <p:spPr>
            <a:xfrm>
              <a:off x="1853850" y="4005995"/>
              <a:ext cx="3551229" cy="227362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853850" y="4005995"/>
              <a:ext cx="3553753" cy="830997"/>
            </a:xfrm>
            <a:prstGeom prst="rect">
              <a:avLst/>
            </a:prstGeom>
            <a:solidFill>
              <a:srgbClr val="D9D9D9">
                <a:alpha val="51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/>
                <a:t>Trailing snowberry</a:t>
              </a:r>
            </a:p>
            <a:p>
              <a:pPr algn="ctr"/>
              <a:r>
                <a:rPr lang="en-US" i="1" dirty="0" smtClean="0"/>
                <a:t>(</a:t>
              </a:r>
              <a:r>
                <a:rPr lang="en-US" i="1" dirty="0" err="1" smtClean="0"/>
                <a:t>Symphoricarpos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mollis</a:t>
              </a:r>
              <a:r>
                <a:rPr lang="en-US" i="1" dirty="0" smtClean="0"/>
                <a:t>)</a:t>
              </a:r>
              <a:endParaRPr lang="en-US" i="1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663221" y="2887560"/>
            <a:ext cx="6807007" cy="1367226"/>
          </a:xfrm>
          <a:prstGeom prst="rect">
            <a:avLst/>
          </a:prstGeom>
          <a:gradFill flip="none" rotWithShape="1">
            <a:gsLst>
              <a:gs pos="31000">
                <a:srgbClr val="FFFF00">
                  <a:alpha val="84000"/>
                </a:srgbClr>
              </a:gs>
              <a:gs pos="76000">
                <a:srgbClr val="009900"/>
              </a:gs>
              <a:gs pos="100000">
                <a:srgbClr val="009900"/>
              </a:gs>
            </a:gsLst>
            <a:lin ang="0" scaled="1"/>
            <a:tileRect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 smtClean="0"/>
              <a:t>Facultative </a:t>
            </a:r>
            <a:r>
              <a:rPr lang="en-US" sz="2800" b="1" dirty="0" err="1" smtClean="0"/>
              <a:t>sprouter</a:t>
            </a:r>
            <a:r>
              <a:rPr lang="en-US" sz="2800" b="1" dirty="0" smtClean="0"/>
              <a:t>/seeders:</a:t>
            </a:r>
          </a:p>
          <a:p>
            <a:pPr algn="ctr"/>
            <a:r>
              <a:rPr lang="en-US" sz="2800" b="1" dirty="0" smtClean="0"/>
              <a:t>Severity-dependent fire response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41883" y="201849"/>
            <a:ext cx="3473890" cy="646331"/>
          </a:xfrm>
          <a:prstGeom prst="rect">
            <a:avLst/>
          </a:prstGeom>
          <a:solidFill>
            <a:srgbClr val="FFFF00">
              <a:alpha val="8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Obligate seeders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2030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9126" y="1901173"/>
            <a:ext cx="855374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>
                    <a:alpha val="9000"/>
                  </a:srgbClr>
                </a:solidFill>
              </a:rPr>
              <a:t>Does </a:t>
            </a: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>
                    <a:alpha val="9000"/>
                  </a:srgbClr>
                </a:solidFill>
              </a:rPr>
              <a:t>frequent fire favor one </a:t>
            </a:r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>
                    <a:alpha val="9000"/>
                  </a:srgbClr>
                </a:solidFill>
              </a:rPr>
              <a:t>regeneration strategy </a:t>
            </a: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>
                    <a:alpha val="9000"/>
                  </a:srgbClr>
                </a:solidFill>
              </a:rPr>
              <a:t>over another?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>
                    <a:alpha val="9000"/>
                  </a:srgbClr>
                </a:solidFill>
              </a:rPr>
              <a:t>How do repeat fires affect species composition?</a:t>
            </a:r>
            <a:endParaRPr lang="en-US" sz="4000" b="1" dirty="0"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rgbClr val="FFFF00">
                  <a:alpha val="9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9126" y="1901173"/>
            <a:ext cx="855374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Does </a:t>
            </a: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frequent fire favor one </a:t>
            </a:r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regeneration strategy </a:t>
            </a: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over another?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>
                    <a:alpha val="9000"/>
                  </a:srgbClr>
                </a:solidFill>
              </a:rPr>
              <a:t>How do repeat fires affect species composition?</a:t>
            </a:r>
            <a:endParaRPr lang="en-US" sz="4000" b="1" dirty="0"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rgbClr val="FFFF00">
                  <a:alpha val="9000"/>
                </a:srgb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5184" y="310525"/>
            <a:ext cx="64265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spcAft>
                <a:spcPts val="1200"/>
              </a:spcAft>
            </a:pPr>
            <a:r>
              <a:rPr lang="en-US" sz="4800" b="1" dirty="0">
                <a:ln w="12700" cmpd="sng">
                  <a:solidFill>
                    <a:prstClr val="black">
                      <a:lumMod val="50000"/>
                      <a:lumOff val="50000"/>
                    </a:prstClr>
                  </a:solidFill>
                  <a:prstDash val="solid"/>
                </a:ln>
                <a:gradFill flip="none" rotWithShape="1">
                  <a:gsLst>
                    <a:gs pos="7000">
                      <a:prstClr val="black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1"/>
                  <a:tileRect/>
                </a:gradFill>
              </a:rPr>
              <a:t>Research Questions: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19126" y="1901173"/>
            <a:ext cx="855374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Does </a:t>
            </a: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frequent fire favor one </a:t>
            </a:r>
            <a:r>
              <a:rPr lang="en-US" sz="4000" b="1" dirty="0" smtClean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regeneration strategy </a:t>
            </a: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over another?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2700" cmpd="sng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How do repeat fires affect species composition?</a:t>
            </a:r>
          </a:p>
        </p:txBody>
      </p:sp>
    </p:spTree>
    <p:extLst>
      <p:ext uri="{BB962C8B-B14F-4D97-AF65-F5344CB8AC3E}">
        <p14:creationId xmlns:p14="http://schemas.microsoft.com/office/powerpoint/2010/main" val="280333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2" y="1000080"/>
            <a:ext cx="10058400" cy="5493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052" y="66262"/>
            <a:ext cx="9906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Study Area</a:t>
            </a:r>
          </a:p>
        </p:txBody>
      </p:sp>
    </p:spTree>
    <p:extLst>
      <p:ext uri="{BB962C8B-B14F-4D97-AF65-F5344CB8AC3E}">
        <p14:creationId xmlns:p14="http://schemas.microsoft.com/office/powerpoint/2010/main" val="421901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6" y="3720768"/>
            <a:ext cx="4453862" cy="29692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5" b="25107"/>
          <a:stretch/>
        </p:blipFill>
        <p:spPr>
          <a:xfrm>
            <a:off x="7526216" y="3676091"/>
            <a:ext cx="4474758" cy="30139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191026" y="167991"/>
            <a:ext cx="4453862" cy="2812675"/>
            <a:chOff x="265004" y="350819"/>
            <a:chExt cx="4646343" cy="309756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04" y="350819"/>
              <a:ext cx="4646343" cy="3097562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418148" y="399352"/>
              <a:ext cx="4340053" cy="5762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n>
                    <a:solidFill>
                      <a:schemeClr val="tx1"/>
                    </a:solidFill>
                  </a:ln>
                  <a:solidFill>
                    <a:srgbClr val="00FF00"/>
                  </a:solidFill>
                  <a:latin typeface="Arial Black" panose="020B0A04020102020204" pitchFamily="34" charset="0"/>
                </a:rPr>
                <a:t>Low/Low</a:t>
              </a:r>
              <a:endParaRPr lang="en-US" sz="28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9" name="Oval 8"/>
          <p:cNvSpPr/>
          <p:nvPr/>
        </p:nvSpPr>
        <p:spPr>
          <a:xfrm>
            <a:off x="4913056" y="2321064"/>
            <a:ext cx="2388353" cy="2179092"/>
          </a:xfrm>
          <a:prstGeom prst="ellipse">
            <a:avLst/>
          </a:prstGeom>
          <a:solidFill>
            <a:srgbClr val="008000">
              <a:alpha val="76863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68521" y="3667330"/>
            <a:ext cx="2151932" cy="523220"/>
          </a:xfrm>
          <a:prstGeom prst="rect">
            <a:avLst/>
          </a:prstGeom>
          <a:gradFill flip="none" rotWithShape="1">
            <a:gsLst>
              <a:gs pos="14000">
                <a:srgbClr val="B1E2FF">
                  <a:alpha val="56000"/>
                </a:srgbClr>
              </a:gs>
              <a:gs pos="68000">
                <a:srgbClr val="E0F8FF">
                  <a:alpha val="49000"/>
                </a:srgbClr>
              </a:gs>
            </a:gsLst>
            <a:lin ang="5400000" scaled="0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High/High</a:t>
            </a:r>
            <a:endParaRPr lang="en-US" sz="2800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Pie 29"/>
          <p:cNvSpPr/>
          <p:nvPr/>
        </p:nvSpPr>
        <p:spPr>
          <a:xfrm>
            <a:off x="4908509" y="2321064"/>
            <a:ext cx="2374976" cy="2179092"/>
          </a:xfrm>
          <a:prstGeom prst="pie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33"/>
          <a:stretch/>
        </p:blipFill>
        <p:spPr>
          <a:xfrm>
            <a:off x="7526216" y="182880"/>
            <a:ext cx="4474758" cy="27907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956053" y="2980666"/>
            <a:ext cx="22156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93 fixed-area plots</a:t>
            </a:r>
          </a:p>
          <a:p>
            <a:endParaRPr lang="en-US" sz="20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314m</a:t>
            </a:r>
            <a:r>
              <a:rPr lang="en-US" sz="20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² area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826" y="3720768"/>
            <a:ext cx="416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</a:rPr>
              <a:t>Low/</a:t>
            </a:r>
            <a:r>
              <a:rPr lang="en-US" sz="28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High</a:t>
            </a:r>
            <a:endParaRPr lang="en-US" sz="2800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68521" y="182880"/>
            <a:ext cx="2151932" cy="523220"/>
          </a:xfrm>
          <a:prstGeom prst="rect">
            <a:avLst/>
          </a:prstGeom>
          <a:solidFill>
            <a:srgbClr val="CCFEFF">
              <a:alpha val="5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High/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  <a:latin typeface="Arial Black" panose="020B0A04020102020204" pitchFamily="34" charset="0"/>
              </a:rPr>
              <a:t>Low</a:t>
            </a:r>
            <a:endParaRPr lang="en-US" sz="2800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40333" y="4748323"/>
            <a:ext cx="2711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FFFF00"/>
                </a:solidFill>
              </a:rPr>
              <a:t>Overstory</a:t>
            </a:r>
            <a:r>
              <a:rPr lang="en-US" sz="2400" dirty="0" smtClean="0">
                <a:solidFill>
                  <a:srgbClr val="FFFF00"/>
                </a:solidFill>
              </a:rPr>
              <a:t> mortality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Ocular percent cover of shrub species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36043" y="-17175"/>
            <a:ext cx="311990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bg2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Methods</a:t>
            </a:r>
            <a:endParaRPr lang="en-US" sz="5400" b="1" dirty="0">
              <a:ln w="12700" cmpd="sng">
                <a:solidFill>
                  <a:schemeClr val="bg2">
                    <a:lumMod val="50000"/>
                  </a:schemeClr>
                </a:solidFill>
                <a:prstDash val="solid"/>
              </a:ln>
              <a:gradFill flip="none" rotWithShape="1">
                <a:gsLst>
                  <a:gs pos="7000">
                    <a:schemeClr val="tx1"/>
                  </a:gs>
                  <a:gs pos="39000">
                    <a:srgbClr val="FF0000"/>
                  </a:gs>
                  <a:gs pos="66000">
                    <a:srgbClr val="F88608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906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95423" y="295421"/>
            <a:ext cx="11549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 flip="none" rotWithShape="1">
                  <a:gsLst>
                    <a:gs pos="7000">
                      <a:schemeClr val="tx1"/>
                    </a:gs>
                    <a:gs pos="39000">
                      <a:srgbClr val="FF0000"/>
                    </a:gs>
                    <a:gs pos="66000">
                      <a:srgbClr val="F88608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</a:rPr>
              <a:t>Seeders win with repeated fire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93" y="1241363"/>
            <a:ext cx="7865034" cy="5246033"/>
          </a:xfrm>
          <a:prstGeom prst="rect">
            <a:avLst/>
          </a:prstGeom>
        </p:spPr>
      </p:pic>
      <p:pic>
        <p:nvPicPr>
          <p:cNvPr id="3074" name="Picture 2" descr="Image result for clip art stump spr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487" y="4468970"/>
            <a:ext cx="2174513" cy="14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lip art seedl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3" y="1241363"/>
            <a:ext cx="1579790" cy="224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4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354</Words>
  <Application>Microsoft Office PowerPoint</Application>
  <PresentationFormat>Widescreen</PresentationFormat>
  <Paragraphs>115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deborah nemens</dc:creator>
  <cp:lastModifiedBy>Deborah Nemens</cp:lastModifiedBy>
  <cp:revision>126</cp:revision>
  <dcterms:created xsi:type="dcterms:W3CDTF">2016-12-04T23:18:10Z</dcterms:created>
  <dcterms:modified xsi:type="dcterms:W3CDTF">2016-12-12T20:33:17Z</dcterms:modified>
</cp:coreProperties>
</file>